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59" r:id="rId5"/>
    <p:sldId id="261" r:id="rId6"/>
    <p:sldId id="262" r:id="rId7"/>
    <p:sldId id="263" r:id="rId8"/>
    <p:sldId id="264" r:id="rId9"/>
    <p:sldId id="265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1" d="100"/>
          <a:sy n="101" d="100"/>
        </p:scale>
        <p:origin x="-1320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7/8/17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55083" y="1796453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252797" y="3264890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6477" y="1900336"/>
            <a:ext cx="7808976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4" name="Group 16"/>
          <p:cNvGrpSpPr/>
          <p:nvPr userDrawn="1"/>
        </p:nvGrpSpPr>
        <p:grpSpPr>
          <a:xfrm>
            <a:off x="255083" y="1659042"/>
            <a:ext cx="8576373" cy="137411"/>
            <a:chOff x="284163" y="1759424"/>
            <a:chExt cx="8576373" cy="137411"/>
          </a:xfrm>
        </p:grpSpPr>
        <p:sp>
          <p:nvSpPr>
            <p:cNvPr id="15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41" y="1298762"/>
            <a:ext cx="4069080" cy="1162050"/>
          </a:xfrm>
          <a:noFill/>
        </p:spPr>
        <p:txBody>
          <a:bodyPr anchor="b">
            <a:noAutofit/>
          </a:bodyPr>
          <a:lstStyle>
            <a:lvl1pPr algn="ctr">
              <a:defRPr sz="3200" b="1">
                <a:solidFill>
                  <a:schemeClr val="accent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567" y="914400"/>
            <a:ext cx="4069080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941" y="2456329"/>
            <a:ext cx="4069080" cy="318247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7/8/17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800600"/>
            <a:ext cx="8360242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199"/>
            <a:ext cx="8577072" cy="435254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67338"/>
            <a:ext cx="8304213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7/8/17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(带标题，可选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284163" y="4280647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778189"/>
            <a:ext cx="8360242" cy="566738"/>
          </a:xfrm>
          <a:noFill/>
        </p:spPr>
        <p:txBody>
          <a:bodyPr anchor="b">
            <a:normAutofit/>
          </a:bodyPr>
          <a:lstStyle>
            <a:lvl1pPr algn="l">
              <a:defRPr sz="2800" b="0">
                <a:solidFill>
                  <a:schemeClr val="accent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200"/>
            <a:ext cx="8577072" cy="38221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44927"/>
            <a:ext cx="8304213" cy="804862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7/8/17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容、图片和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0" y="914400"/>
            <a:ext cx="5195047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7/8/17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4163" y="4267200"/>
            <a:ext cx="2743200" cy="2120153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101" y="4953001"/>
            <a:ext cx="2472017" cy="124609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764" y="4419600"/>
            <a:ext cx="2475395" cy="510988"/>
          </a:xfrm>
          <a:noFill/>
        </p:spPr>
        <p:txBody>
          <a:bodyPr anchor="b">
            <a:normAutofit/>
          </a:bodyPr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84164" y="594360"/>
            <a:ext cx="2743200" cy="36758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grpSp>
        <p:nvGrpSpPr>
          <p:cNvPr id="8" name="Group 14"/>
          <p:cNvGrpSpPr/>
          <p:nvPr/>
        </p:nvGrpSpPr>
        <p:grpSpPr>
          <a:xfrm>
            <a:off x="284163" y="461682"/>
            <a:ext cx="8576373" cy="137411"/>
            <a:chOff x="284163" y="1759424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3 张图片(带标题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21013" y="4801575"/>
            <a:ext cx="583723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1661" y="4800600"/>
            <a:ext cx="5691651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21014" y="457199"/>
            <a:ext cx="5833872" cy="435254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69805" y="5367338"/>
            <a:ext cx="5653507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7/8/17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3"/>
          </p:nvPr>
        </p:nvSpPr>
        <p:spPr>
          <a:xfrm>
            <a:off x="284164" y="457200"/>
            <a:ext cx="2736850" cy="290779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14" name="Picture Placeholder 2"/>
          <p:cNvSpPr>
            <a:spLocks noGrp="1"/>
          </p:cNvSpPr>
          <p:nvPr>
            <p:ph type="pic" idx="14"/>
          </p:nvPr>
        </p:nvSpPr>
        <p:spPr>
          <a:xfrm>
            <a:off x="284164" y="3364992"/>
            <a:ext cx="2736850" cy="289864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7/8/17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5313882" y="2857535"/>
            <a:ext cx="5934615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95124" y="473075"/>
            <a:ext cx="969264" cy="5921375"/>
          </a:xfrm>
        </p:spPr>
        <p:txBody>
          <a:bodyPr vert="eaVert"/>
          <a:lstStyle>
            <a:lvl1pPr algn="l">
              <a:defRPr sz="340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7/8/17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 rot="5400000">
            <a:off x="4658724" y="3355723"/>
            <a:ext cx="5934456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6449" y="527107"/>
            <a:ext cx="8574087" cy="700722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1877" y="1159123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163" y="434742"/>
            <a:ext cx="8574087" cy="736297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7/8/17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(带图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7/8/17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2017058"/>
            <a:ext cx="8574087" cy="4377391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20" y="1532965"/>
            <a:ext cx="7754284" cy="48409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  <p:grpSp>
        <p:nvGrpSpPr>
          <p:cNvPr id="7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11" name="Rectangle 10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633" y="444728"/>
            <a:ext cx="7810967" cy="1088237"/>
          </a:xfrm>
          <a:noFill/>
        </p:spPr>
        <p:txBody>
          <a:bodyPr bIns="45720" anchor="b" anchorCtr="0">
            <a:normAutofit/>
          </a:bodyPr>
          <a:lstStyle>
            <a:lvl1pPr algn="l">
              <a:lnSpc>
                <a:spcPts val="4600"/>
              </a:lnSpc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4814125"/>
            <a:ext cx="7772400" cy="1051560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2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5488" y="5861304"/>
            <a:ext cx="7735824" cy="402336"/>
          </a:xfrm>
        </p:spPr>
        <p:txBody>
          <a:bodyPr vert="horz" lIns="91440" tIns="45720" rIns="91440" bIns="4572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7/8/17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节(带图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443754"/>
            <a:ext cx="8574087" cy="437029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7/8/17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306" y="4814047"/>
            <a:ext cx="7772400" cy="1048871"/>
          </a:xfrm>
          <a:noFill/>
        </p:spPr>
        <p:txBody>
          <a:bodyPr anchor="b" anchorCtr="0">
            <a:normAutofit/>
          </a:bodyPr>
          <a:lstStyle>
            <a:lvl1pPr algn="l">
              <a:defRPr sz="4200" b="0" i="0" cap="none" baseline="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47" y="5862918"/>
            <a:ext cx="7732059" cy="403412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9" name="Group 8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7/8/17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2" name="Rectangle 11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7/8/17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8" name="Rectangle 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7/8/17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7/8/17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6" name="Rectangle 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7" name="Rectangle 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503" y="2133600"/>
            <a:ext cx="7076747" cy="3992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4936" y="643703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4251665B-C24A-4702-B522-6A4334602E03}" type="datetimeFigureOut">
              <a:rPr lang="en-US" smtClean="0"/>
              <a:t>7/8/17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6459" y="167347"/>
            <a:ext cx="630621" cy="359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r" defTabSz="914400" rtl="0" eaLnBrk="1" latinLnBrk="0" hangingPunct="1">
        <a:spcBef>
          <a:spcPct val="0"/>
        </a:spcBef>
        <a:buNone/>
        <a:defRPr sz="4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21341" y="2054893"/>
            <a:ext cx="7808976" cy="1088136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en-US" altLang="zh-CN" dirty="0"/>
              <a:t/>
            </a:r>
            <a:br>
              <a:rPr kumimoji="1" lang="en-US" altLang="zh-CN" dirty="0"/>
            </a:b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en-US" altLang="zh-CN" dirty="0" smtClean="0"/>
              <a:t>Machine Learning </a:t>
            </a:r>
            <a:br>
              <a:rPr kumimoji="1" lang="en-US" altLang="zh-CN" dirty="0" smtClean="0"/>
            </a:br>
            <a:r>
              <a:rPr kumimoji="1" lang="en-US" altLang="zh-CN" sz="3100" dirty="0" smtClean="0"/>
              <a:t>with its application in condominium market</a:t>
            </a:r>
            <a:endParaRPr kumimoji="1" lang="zh-CN" altLang="en-US" sz="3100" dirty="0"/>
          </a:p>
        </p:txBody>
      </p:sp>
      <p:sp>
        <p:nvSpPr>
          <p:cNvPr id="5" name="文本框 4"/>
          <p:cNvSpPr txBox="1"/>
          <p:nvPr/>
        </p:nvSpPr>
        <p:spPr>
          <a:xfrm>
            <a:off x="1056165" y="4350893"/>
            <a:ext cx="7078820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 err="1" smtClean="0"/>
              <a:t>Aloagbaye</a:t>
            </a:r>
            <a:r>
              <a:rPr kumimoji="1" lang="en-US" altLang="zh-CN" sz="2000" dirty="0" smtClean="0"/>
              <a:t> </a:t>
            </a:r>
            <a:r>
              <a:rPr kumimoji="1" lang="en-US" altLang="zh-CN" sz="2000" dirty="0" err="1" smtClean="0"/>
              <a:t>Momodu</a:t>
            </a:r>
            <a:r>
              <a:rPr kumimoji="1" lang="en-US" altLang="zh-CN" sz="2000" dirty="0" smtClean="0"/>
              <a:t>, </a:t>
            </a:r>
            <a:r>
              <a:rPr kumimoji="1" lang="en-US" altLang="zh-CN" sz="2000" dirty="0" err="1" smtClean="0"/>
              <a:t>Kejin</a:t>
            </a:r>
            <a:r>
              <a:rPr kumimoji="1" lang="en-US" altLang="zh-CN" sz="2000" dirty="0" smtClean="0"/>
              <a:t> </a:t>
            </a:r>
            <a:r>
              <a:rPr kumimoji="1" lang="en-US" altLang="zh-CN" sz="2000" dirty="0" err="1" smtClean="0"/>
              <a:t>Qian</a:t>
            </a:r>
            <a:r>
              <a:rPr kumimoji="1" lang="en-US" altLang="zh-CN" sz="2000" dirty="0" smtClean="0"/>
              <a:t>, </a:t>
            </a:r>
            <a:r>
              <a:rPr kumimoji="1" lang="en-US" altLang="zh-CN" sz="2000" dirty="0" err="1" smtClean="0"/>
              <a:t>Zhaocong</a:t>
            </a:r>
            <a:r>
              <a:rPr kumimoji="1" lang="en-US" altLang="zh-CN" sz="2000" dirty="0" smtClean="0"/>
              <a:t> Yuan</a:t>
            </a:r>
          </a:p>
          <a:p>
            <a:pPr algn="ctr"/>
            <a:endParaRPr kumimoji="1" lang="en-US" altLang="zh-CN" dirty="0"/>
          </a:p>
          <a:p>
            <a:pPr algn="ctr"/>
            <a:r>
              <a:rPr kumimoji="1" lang="en-US" altLang="zh-CN" sz="2000" dirty="0" smtClean="0"/>
              <a:t>University of Toronto</a:t>
            </a:r>
          </a:p>
          <a:p>
            <a:pPr algn="ctr"/>
            <a:endParaRPr kumimoji="1" lang="en-US" altLang="zh-CN" dirty="0"/>
          </a:p>
          <a:p>
            <a:pPr algn="ctr"/>
            <a:r>
              <a:rPr kumimoji="1" lang="en-US" altLang="zh-CN" dirty="0" smtClean="0"/>
              <a:t>July, 11</a:t>
            </a:r>
            <a:r>
              <a:rPr kumimoji="1" lang="en-US" altLang="zh-CN" baseline="30000" dirty="0" smtClean="0"/>
              <a:t>th</a:t>
            </a:r>
            <a:r>
              <a:rPr kumimoji="1" lang="en-US" altLang="zh-CN" dirty="0" smtClean="0"/>
              <a:t> 2017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00130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4163" y="592658"/>
            <a:ext cx="8574087" cy="967840"/>
          </a:xfrm>
        </p:spPr>
        <p:txBody>
          <a:bodyPr>
            <a:normAutofit/>
          </a:bodyPr>
          <a:lstStyle/>
          <a:p>
            <a:pPr algn="l"/>
            <a:r>
              <a:rPr kumimoji="1" lang="en-US" altLang="zh-CN" dirty="0" smtClean="0"/>
              <a:t>What is machine learning?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704110" y="2398818"/>
            <a:ext cx="7896091" cy="923330"/>
          </a:xfrm>
          <a:prstGeom prst="rect">
            <a:avLst/>
          </a:prstGeom>
          <a:ln w="38100" cap="rnd" cmpd="sng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/>
              <a:t> "A computer program is said to learn from </a:t>
            </a:r>
            <a:r>
              <a:rPr kumimoji="1" lang="en-US" altLang="zh-CN" b="1" dirty="0">
                <a:solidFill>
                  <a:srgbClr val="0000FF"/>
                </a:solidFill>
              </a:rPr>
              <a:t>experience E</a:t>
            </a:r>
            <a:r>
              <a:rPr kumimoji="1" lang="en-US" altLang="zh-CN" dirty="0"/>
              <a:t> with respect to some class of </a:t>
            </a:r>
            <a:r>
              <a:rPr kumimoji="1" lang="en-US" altLang="zh-CN" b="1" dirty="0">
                <a:solidFill>
                  <a:srgbClr val="0000FF"/>
                </a:solidFill>
              </a:rPr>
              <a:t>tasks T</a:t>
            </a:r>
            <a:r>
              <a:rPr kumimoji="1" lang="en-US" altLang="zh-CN" b="1" dirty="0">
                <a:solidFill>
                  <a:srgbClr val="766A45"/>
                </a:solidFill>
              </a:rPr>
              <a:t> </a:t>
            </a:r>
            <a:r>
              <a:rPr kumimoji="1" lang="en-US" altLang="zh-CN" dirty="0"/>
              <a:t>and </a:t>
            </a:r>
            <a:r>
              <a:rPr kumimoji="1" lang="en-US" altLang="zh-CN" b="1" dirty="0">
                <a:solidFill>
                  <a:srgbClr val="0000FF"/>
                </a:solidFill>
              </a:rPr>
              <a:t>performance measure P </a:t>
            </a:r>
            <a:r>
              <a:rPr kumimoji="1" lang="en-US" altLang="zh-CN" dirty="0"/>
              <a:t>if its performance at tasks in T, as measured by P, improves with experience E."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704110" y="1974249"/>
            <a:ext cx="3022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</a:t>
            </a:r>
            <a:r>
              <a:rPr kumimoji="1" lang="en-US" altLang="zh-CN" dirty="0" smtClean="0"/>
              <a:t>n abstract formal definition…</a:t>
            </a:r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704110" y="3630170"/>
            <a:ext cx="1308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Intuitively,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704110" y="4040223"/>
            <a:ext cx="7896091" cy="646331"/>
          </a:xfrm>
          <a:prstGeom prst="rect">
            <a:avLst/>
          </a:prstGeom>
          <a:ln w="38100" cmpd="sng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A subfield of computer science that gives computers the ability to iteratively learn from data and find hidden insights without being explicitly programmed.</a:t>
            </a:r>
            <a:endParaRPr kumimoji="1"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9114" y="419961"/>
            <a:ext cx="1729136" cy="129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6314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Supervised Learning</a:t>
            </a:r>
            <a:endParaRPr kumimoji="1"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endParaRPr kumimoji="1" lang="zh-CN" altLang="en-US"/>
          </a:p>
        </p:txBody>
      </p:sp>
      <p:sp>
        <p:nvSpPr>
          <p:cNvPr id="10" name="内容占位符 9"/>
          <p:cNvSpPr>
            <a:spLocks noGrp="1"/>
          </p:cNvSpPr>
          <p:nvPr>
            <p:ph sz="half" idx="2"/>
          </p:nvPr>
        </p:nvSpPr>
        <p:spPr>
          <a:xfrm>
            <a:off x="4463554" y="1911374"/>
            <a:ext cx="4501275" cy="4089040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sz="1800" dirty="0" smtClean="0"/>
              <a:t>A task of </a:t>
            </a:r>
            <a:r>
              <a:rPr lang="en-US" altLang="zh-CN" sz="1800" dirty="0"/>
              <a:t>inferring a function from </a:t>
            </a:r>
            <a:r>
              <a:rPr lang="en-US" altLang="zh-CN" sz="1800" b="1" dirty="0">
                <a:solidFill>
                  <a:srgbClr val="267CF2"/>
                </a:solidFill>
              </a:rPr>
              <a:t>labeled training </a:t>
            </a:r>
            <a:r>
              <a:rPr lang="en-US" altLang="zh-CN" sz="1800" b="1" dirty="0" smtClean="0">
                <a:solidFill>
                  <a:srgbClr val="267CF2"/>
                </a:solidFill>
              </a:rPr>
              <a:t>data</a:t>
            </a:r>
            <a:r>
              <a:rPr lang="en-US" altLang="zh-CN" sz="1800" dirty="0" smtClean="0"/>
              <a:t>.</a:t>
            </a:r>
            <a:endParaRPr kumimoji="1" lang="en-US" altLang="zh-CN" dirty="0" smtClean="0"/>
          </a:p>
          <a:p>
            <a:r>
              <a:rPr lang="en-US" altLang="zh-CN" sz="1800" dirty="0"/>
              <a:t>G</a:t>
            </a:r>
            <a:r>
              <a:rPr lang="en-US" altLang="zh-CN" sz="1800" dirty="0" smtClean="0"/>
              <a:t>iven </a:t>
            </a:r>
            <a:r>
              <a:rPr lang="en-US" altLang="zh-CN" sz="1800" dirty="0"/>
              <a:t>a </a:t>
            </a:r>
            <a:r>
              <a:rPr lang="en-US" altLang="zh-CN" sz="1800" i="1" dirty="0"/>
              <a:t>training set </a:t>
            </a:r>
            <a:r>
              <a:rPr lang="en-US" altLang="zh-CN" sz="1800" dirty="0"/>
              <a:t>of labeled examples</a:t>
            </a:r>
            <a:r>
              <a:rPr lang="en-US" altLang="zh-CN" sz="1800" i="1" dirty="0"/>
              <a:t> </a:t>
            </a:r>
            <a:r>
              <a:rPr lang="en-US" altLang="zh-CN" sz="1800" dirty="0">
                <a:solidFill>
                  <a:srgbClr val="267CF2"/>
                </a:solidFill>
              </a:rPr>
              <a:t>{(</a:t>
            </a:r>
            <a:r>
              <a:rPr lang="en-US" altLang="zh-CN" sz="1800" b="1" dirty="0">
                <a:solidFill>
                  <a:srgbClr val="267CF2"/>
                </a:solidFill>
              </a:rPr>
              <a:t>x</a:t>
            </a:r>
            <a:r>
              <a:rPr lang="en-US" altLang="zh-CN" sz="1800" baseline="-25000" dirty="0">
                <a:solidFill>
                  <a:srgbClr val="267CF2"/>
                </a:solidFill>
              </a:rPr>
              <a:t>1</a:t>
            </a:r>
            <a:r>
              <a:rPr lang="en-US" altLang="zh-CN" sz="1800" dirty="0">
                <a:solidFill>
                  <a:srgbClr val="267CF2"/>
                </a:solidFill>
              </a:rPr>
              <a:t>,y</a:t>
            </a:r>
            <a:r>
              <a:rPr lang="en-US" altLang="zh-CN" sz="1800" baseline="-25000" dirty="0">
                <a:solidFill>
                  <a:srgbClr val="267CF2"/>
                </a:solidFill>
              </a:rPr>
              <a:t>1</a:t>
            </a:r>
            <a:r>
              <a:rPr lang="en-US" altLang="zh-CN" sz="1800" dirty="0">
                <a:solidFill>
                  <a:srgbClr val="267CF2"/>
                </a:solidFill>
              </a:rPr>
              <a:t>), …, (</a:t>
            </a:r>
            <a:r>
              <a:rPr lang="en-US" altLang="zh-CN" sz="1800" b="1" dirty="0" err="1">
                <a:solidFill>
                  <a:srgbClr val="267CF2"/>
                </a:solidFill>
              </a:rPr>
              <a:t>x</a:t>
            </a:r>
            <a:r>
              <a:rPr lang="en-US" altLang="zh-CN" sz="1800" baseline="-25000" dirty="0" err="1">
                <a:solidFill>
                  <a:srgbClr val="267CF2"/>
                </a:solidFill>
              </a:rPr>
              <a:t>N</a:t>
            </a:r>
            <a:r>
              <a:rPr lang="en-US" altLang="zh-CN" sz="1800" dirty="0" err="1">
                <a:solidFill>
                  <a:srgbClr val="267CF2"/>
                </a:solidFill>
              </a:rPr>
              <a:t>,y</a:t>
            </a:r>
            <a:r>
              <a:rPr lang="en-US" altLang="zh-CN" sz="1800" baseline="-25000" dirty="0" err="1">
                <a:solidFill>
                  <a:srgbClr val="267CF2"/>
                </a:solidFill>
              </a:rPr>
              <a:t>N</a:t>
            </a:r>
            <a:r>
              <a:rPr lang="en-US" altLang="zh-CN" sz="1800" dirty="0">
                <a:solidFill>
                  <a:srgbClr val="267CF2"/>
                </a:solidFill>
              </a:rPr>
              <a:t>)}</a:t>
            </a:r>
            <a:r>
              <a:rPr lang="en-US" altLang="zh-CN" sz="1800" dirty="0"/>
              <a:t>, estimate the prediction function </a:t>
            </a:r>
            <a:r>
              <a:rPr lang="en-US" altLang="zh-CN" sz="1800" dirty="0">
                <a:solidFill>
                  <a:srgbClr val="267CF2"/>
                </a:solidFill>
              </a:rPr>
              <a:t>f</a:t>
            </a:r>
            <a:r>
              <a:rPr lang="en-US" altLang="zh-CN" sz="1800" dirty="0">
                <a:solidFill>
                  <a:srgbClr val="0000FF"/>
                </a:solidFill>
              </a:rPr>
              <a:t> </a:t>
            </a:r>
            <a:r>
              <a:rPr lang="en-US" altLang="zh-CN" sz="1800" dirty="0"/>
              <a:t>by minimizing </a:t>
            </a:r>
            <a:r>
              <a:rPr lang="en-US" altLang="zh-CN" sz="1800" dirty="0" smtClean="0"/>
              <a:t>the cost.</a:t>
            </a:r>
          </a:p>
          <a:p>
            <a:r>
              <a:rPr lang="en-US" altLang="zh-CN" sz="1800" dirty="0" smtClean="0"/>
              <a:t>Then the inferred function </a:t>
            </a:r>
            <a:r>
              <a:rPr lang="en-US" altLang="zh-CN" sz="1800" dirty="0" smtClean="0">
                <a:solidFill>
                  <a:srgbClr val="267CF2"/>
                </a:solidFill>
              </a:rPr>
              <a:t>f</a:t>
            </a:r>
            <a:r>
              <a:rPr lang="en-US" altLang="zh-CN" sz="1800" dirty="0" smtClean="0"/>
              <a:t> can be used for mapping new examples.</a:t>
            </a:r>
          </a:p>
          <a:p>
            <a:r>
              <a:rPr lang="en-US" altLang="zh-CN" sz="1800" dirty="0" smtClean="0"/>
              <a:t>Examples:</a:t>
            </a:r>
          </a:p>
          <a:p>
            <a:pPr marL="0" indent="0">
              <a:buNone/>
            </a:pPr>
            <a:r>
              <a:rPr lang="en-US" altLang="zh-CN" sz="1800" dirty="0" smtClean="0"/>
              <a:t>Housing price predictions</a:t>
            </a:r>
          </a:p>
          <a:p>
            <a:pPr marL="0" indent="0">
              <a:buNone/>
            </a:pPr>
            <a:r>
              <a:rPr lang="en-US" altLang="zh-CN" sz="1800" dirty="0" smtClean="0"/>
              <a:t>Spam email classification</a:t>
            </a:r>
          </a:p>
          <a:p>
            <a:pPr marL="0" indent="0">
              <a:buNone/>
            </a:pPr>
            <a:r>
              <a:rPr lang="en-US" altLang="zh-CN" sz="1800" dirty="0" smtClean="0"/>
              <a:t>Handwriting recognition</a:t>
            </a:r>
          </a:p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endParaRPr lang="en-US" altLang="zh-CN" sz="1800" dirty="0"/>
          </a:p>
          <a:p>
            <a:endParaRPr lang="en-US" altLang="zh-CN" sz="1800" dirty="0" smtClean="0"/>
          </a:p>
        </p:txBody>
      </p:sp>
      <p:pic>
        <p:nvPicPr>
          <p:cNvPr id="8" name="图片 7" descr="Screen Shot 2017-07-08 at 10.13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32" y="1911374"/>
            <a:ext cx="4300100" cy="456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942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Unsupervised Learning</a:t>
            </a:r>
            <a:endParaRPr kumimoji="1"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284163" y="2151063"/>
            <a:ext cx="8425945" cy="3975100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Used to draw inferences from datasets consisting of input data with </a:t>
            </a:r>
            <a:r>
              <a:rPr lang="en-US" altLang="zh-CN" dirty="0">
                <a:solidFill>
                  <a:srgbClr val="267CF2"/>
                </a:solidFill>
              </a:rPr>
              <a:t>unlabeled </a:t>
            </a:r>
            <a:r>
              <a:rPr lang="en-US" altLang="zh-CN" dirty="0" smtClean="0">
                <a:solidFill>
                  <a:srgbClr val="267CF2"/>
                </a:solidFill>
              </a:rPr>
              <a:t>responses</a:t>
            </a:r>
            <a:r>
              <a:rPr lang="en-US" altLang="zh-CN" dirty="0" smtClean="0"/>
              <a:t>.</a:t>
            </a:r>
          </a:p>
          <a:p>
            <a:r>
              <a:rPr kumimoji="1" lang="en-US" altLang="zh-CN" dirty="0" smtClean="0"/>
              <a:t>Clustering Analysis:</a:t>
            </a:r>
          </a:p>
          <a:p>
            <a:pPr marL="0" indent="0">
              <a:buNone/>
            </a:pPr>
            <a:r>
              <a:rPr lang="en-US" altLang="zh-CN" dirty="0" smtClean="0"/>
              <a:t>grouping </a:t>
            </a:r>
            <a:r>
              <a:rPr lang="en-US" altLang="zh-CN" dirty="0"/>
              <a:t>a set of objects in such a way that objects in the same cluster are more similar to each other than to those in other clusters</a:t>
            </a:r>
            <a:r>
              <a:rPr lang="en-US" altLang="zh-CN" dirty="0" smtClean="0"/>
              <a:t>.</a:t>
            </a:r>
            <a:endParaRPr kumimoji="1" lang="en-US" altLang="zh-CN" dirty="0" smtClean="0"/>
          </a:p>
          <a:p>
            <a:r>
              <a:rPr lang="en-US" altLang="zh-CN" dirty="0"/>
              <a:t>Examples</a:t>
            </a:r>
            <a:r>
              <a:rPr lang="en-US" altLang="zh-CN" dirty="0" smtClean="0"/>
              <a:t>:</a:t>
            </a:r>
          </a:p>
          <a:p>
            <a:pPr marL="0" indent="0">
              <a:buNone/>
            </a:pPr>
            <a:r>
              <a:rPr lang="en-US" altLang="zh-CN" dirty="0" smtClean="0"/>
              <a:t>Market segmentation, anomaly detection,</a:t>
            </a:r>
          </a:p>
          <a:p>
            <a:pPr marL="0" indent="0">
              <a:buNone/>
            </a:pPr>
            <a:r>
              <a:rPr lang="en-US" altLang="zh-CN" dirty="0" smtClean="0"/>
              <a:t> social network analysis</a:t>
            </a:r>
          </a:p>
          <a:p>
            <a:pPr marL="0" indent="0">
              <a:buNone/>
            </a:pPr>
            <a:endParaRPr kumimoji="1" lang="en-US" altLang="zh-CN" dirty="0" smtClean="0"/>
          </a:p>
          <a:p>
            <a:pPr marL="0" indent="0">
              <a:buNone/>
            </a:pPr>
            <a:endParaRPr kumimoji="1" lang="en-US" altLang="zh-CN" dirty="0" smtClean="0"/>
          </a:p>
        </p:txBody>
      </p:sp>
      <p:pic>
        <p:nvPicPr>
          <p:cNvPr id="6" name="图片 5" descr="Screen Shot 2017-07-08 at 10.44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725" y="4366733"/>
            <a:ext cx="2247384" cy="2403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504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Deep Learning</a:t>
            </a:r>
            <a:endParaRPr kumimoji="1"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834885" y="2151062"/>
            <a:ext cx="5155091" cy="4706938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Deep Learning is a class of machine learning </a:t>
            </a:r>
            <a:r>
              <a:rPr lang="en-US" altLang="zh-CN" dirty="0" smtClean="0"/>
              <a:t>algorithms which</a:t>
            </a:r>
            <a:r>
              <a:rPr lang="en-US" altLang="zh-CN" dirty="0"/>
              <a:t>: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Mimics </a:t>
            </a:r>
            <a:r>
              <a:rPr lang="en-US" altLang="zh-CN" dirty="0"/>
              <a:t>the function of the brain with layers of </a:t>
            </a:r>
            <a:r>
              <a:rPr lang="en-US" altLang="zh-CN" dirty="0" smtClean="0"/>
              <a:t>information processing </a:t>
            </a:r>
            <a:r>
              <a:rPr lang="en-US" altLang="zh-CN" dirty="0"/>
              <a:t>units called </a:t>
            </a:r>
            <a:r>
              <a:rPr lang="en-US" altLang="zh-CN" dirty="0" smtClean="0"/>
              <a:t>artificial </a:t>
            </a:r>
            <a:r>
              <a:rPr lang="en-US" altLang="zh-CN" dirty="0"/>
              <a:t>neural networks.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Successive layers use the output from previous layers </a:t>
            </a:r>
            <a:r>
              <a:rPr lang="en-US" altLang="zh-CN" dirty="0" smtClean="0"/>
              <a:t>as inputs.</a:t>
            </a:r>
          </a:p>
          <a:p>
            <a:r>
              <a:rPr lang="en-US" altLang="zh-CN" dirty="0" smtClean="0"/>
              <a:t>Examples:</a:t>
            </a:r>
          </a:p>
          <a:p>
            <a:pPr marL="0" indent="0">
              <a:buNone/>
            </a:pPr>
            <a:r>
              <a:rPr kumimoji="1" lang="en-US" altLang="zh-CN" dirty="0" smtClean="0"/>
              <a:t>Speech recognition</a:t>
            </a:r>
          </a:p>
          <a:p>
            <a:pPr marL="0" indent="0">
              <a:buNone/>
            </a:pPr>
            <a:r>
              <a:rPr kumimoji="1" lang="en-US" altLang="zh-CN" dirty="0" smtClean="0"/>
              <a:t>Natural language processing</a:t>
            </a:r>
            <a:endParaRPr kumimoji="1" lang="zh-CN" altLang="en-US" dirty="0"/>
          </a:p>
        </p:txBody>
      </p:sp>
      <p:pic>
        <p:nvPicPr>
          <p:cNvPr id="9" name="内容占位符 8" descr="Screen Shot 2017-07-08 at 10.52.47 PM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483" b="-13483"/>
          <a:stretch>
            <a:fillRect/>
          </a:stretch>
        </p:blipFill>
        <p:spPr>
          <a:xfrm>
            <a:off x="119942" y="2452092"/>
            <a:ext cx="3714943" cy="3734725"/>
          </a:xfrm>
        </p:spPr>
      </p:pic>
    </p:spTree>
    <p:extLst>
      <p:ext uri="{BB962C8B-B14F-4D97-AF65-F5344CB8AC3E}">
        <p14:creationId xmlns:p14="http://schemas.microsoft.com/office/powerpoint/2010/main" val="981952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Tridel</a:t>
            </a:r>
            <a:r>
              <a:rPr kumimoji="1" lang="en-US" altLang="zh-CN" dirty="0" smtClean="0"/>
              <a:t> Data Analytics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84163" y="1873650"/>
            <a:ext cx="5855252" cy="4252513"/>
          </a:xfrm>
        </p:spPr>
        <p:txBody>
          <a:bodyPr>
            <a:normAutofit fontScale="92500"/>
          </a:bodyPr>
          <a:lstStyle/>
          <a:p>
            <a:r>
              <a:rPr kumimoji="1" lang="en-US" altLang="zh-CN" sz="2400" dirty="0" smtClean="0"/>
              <a:t>Problem Definition</a:t>
            </a:r>
          </a:p>
          <a:p>
            <a:pPr>
              <a:buFont typeface="Wingdings" charset="2"/>
              <a:buChar char="l"/>
            </a:pPr>
            <a:r>
              <a:rPr kumimoji="1" lang="en-US" altLang="zh-CN" dirty="0" smtClean="0"/>
              <a:t>Investigate </a:t>
            </a:r>
            <a:r>
              <a:rPr kumimoji="1" lang="en-US" altLang="zh-CN" dirty="0"/>
              <a:t>the crucial and influential features which greatly </a:t>
            </a:r>
            <a:r>
              <a:rPr kumimoji="1" lang="en-US" altLang="zh-CN" dirty="0" smtClean="0"/>
              <a:t>affect the </a:t>
            </a:r>
            <a:r>
              <a:rPr kumimoji="1" lang="en-US" altLang="zh-CN" dirty="0"/>
              <a:t>condominium </a:t>
            </a:r>
            <a:r>
              <a:rPr kumimoji="1" lang="en-US" altLang="zh-CN" dirty="0" smtClean="0"/>
              <a:t>quality.</a:t>
            </a:r>
          </a:p>
          <a:p>
            <a:pPr>
              <a:buFont typeface="Wingdings" charset="2"/>
              <a:buChar char="l"/>
            </a:pPr>
            <a:r>
              <a:rPr kumimoji="1" lang="en-US" altLang="zh-CN" dirty="0" smtClean="0"/>
              <a:t>Find an effective </a:t>
            </a:r>
            <a:r>
              <a:rPr kumimoji="1" lang="en-US" altLang="zh-CN" dirty="0"/>
              <a:t>score </a:t>
            </a:r>
            <a:r>
              <a:rPr kumimoji="1" lang="en-US" altLang="zh-CN" dirty="0" smtClean="0"/>
              <a:t>function that can be used to measure unit quality as a single scalar.</a:t>
            </a:r>
          </a:p>
          <a:p>
            <a:pPr>
              <a:buFont typeface="Wingdings" charset="2"/>
              <a:buChar char="l"/>
            </a:pPr>
            <a:r>
              <a:rPr kumimoji="1" lang="en-US" altLang="zh-CN" dirty="0" smtClean="0"/>
              <a:t>Design pairwise/</a:t>
            </a:r>
            <a:r>
              <a:rPr kumimoji="1" lang="en-US" altLang="zh-CN" dirty="0" err="1" smtClean="0"/>
              <a:t>listwise</a:t>
            </a:r>
            <a:r>
              <a:rPr kumimoji="1" lang="en-US" altLang="zh-CN" dirty="0" smtClean="0"/>
              <a:t> </a:t>
            </a:r>
            <a:r>
              <a:rPr kumimoji="1" lang="en-US" altLang="zh-CN" dirty="0"/>
              <a:t>comparison </a:t>
            </a:r>
            <a:r>
              <a:rPr kumimoji="1" lang="en-US" altLang="zh-CN" dirty="0" smtClean="0"/>
              <a:t>models which help </a:t>
            </a:r>
            <a:r>
              <a:rPr kumimoji="1" lang="en-US" altLang="zh-CN" dirty="0"/>
              <a:t>to predict the quality rank on any </a:t>
            </a:r>
            <a:r>
              <a:rPr kumimoji="1" lang="en-US" altLang="zh-CN" dirty="0" smtClean="0"/>
              <a:t>arbitrarily </a:t>
            </a:r>
            <a:r>
              <a:rPr kumimoji="1" lang="en-US" altLang="zh-CN" dirty="0"/>
              <a:t>selected condominium </a:t>
            </a:r>
            <a:r>
              <a:rPr kumimoji="1" lang="en-US" altLang="zh-CN" dirty="0" smtClean="0"/>
              <a:t>units.</a:t>
            </a:r>
          </a:p>
          <a:p>
            <a:pPr>
              <a:buFont typeface="Wingdings" charset="2"/>
              <a:buChar char="l"/>
            </a:pPr>
            <a:r>
              <a:rPr kumimoji="1" lang="en-US" altLang="zh-CN" dirty="0" smtClean="0"/>
              <a:t>Use the above models to test our score function.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9415" y="1873650"/>
            <a:ext cx="2885336" cy="373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869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Screen Shot 2017-07-08 at 11.10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26" y="4306101"/>
            <a:ext cx="6871873" cy="2345987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602692" y="357125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1" name="内容占位符 10"/>
          <p:cNvSpPr>
            <a:spLocks noGrp="1"/>
          </p:cNvSpPr>
          <p:nvPr>
            <p:ph idx="1"/>
          </p:nvPr>
        </p:nvSpPr>
        <p:spPr>
          <a:xfrm>
            <a:off x="528083" y="914401"/>
            <a:ext cx="7958957" cy="3524516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CN" dirty="0"/>
              <a:t>4112  </a:t>
            </a:r>
            <a:r>
              <a:rPr kumimoji="1" lang="en-US" altLang="zh-CN" dirty="0" smtClean="0"/>
              <a:t>condominium condominium </a:t>
            </a:r>
            <a:r>
              <a:rPr kumimoji="1" lang="en-US" altLang="zh-CN" dirty="0"/>
              <a:t>units located in the </a:t>
            </a:r>
            <a:r>
              <a:rPr kumimoji="1" lang="en-US" altLang="zh-CN" dirty="0" smtClean="0"/>
              <a:t>great </a:t>
            </a:r>
            <a:r>
              <a:rPr kumimoji="1" lang="en-US" altLang="zh-CN" dirty="0"/>
              <a:t>Toronto </a:t>
            </a:r>
            <a:r>
              <a:rPr kumimoji="1" lang="en-US" altLang="zh-CN" dirty="0" smtClean="0"/>
              <a:t>area, from 67/140 different </a:t>
            </a:r>
            <a:r>
              <a:rPr kumimoji="1" lang="en-US" altLang="zh-CN" dirty="0" err="1" smtClean="0"/>
              <a:t>neighbourhoods</a:t>
            </a:r>
            <a:r>
              <a:rPr kumimoji="1" lang="en-US" altLang="zh-CN" dirty="0" smtClean="0"/>
              <a:t>.</a:t>
            </a:r>
          </a:p>
          <a:p>
            <a:r>
              <a:rPr kumimoji="1" lang="en-US" altLang="zh-CN" dirty="0" smtClean="0"/>
              <a:t>Features:</a:t>
            </a:r>
          </a:p>
          <a:p>
            <a:pPr>
              <a:buFont typeface="Wingdings" charset="2"/>
              <a:buChar char="l"/>
            </a:pPr>
            <a:r>
              <a:rPr kumimoji="1" lang="en-US" altLang="zh-CN" dirty="0" smtClean="0"/>
              <a:t>Housing Characteristics: </a:t>
            </a:r>
          </a:p>
          <a:p>
            <a:pPr marL="0" indent="0">
              <a:buNone/>
            </a:pPr>
            <a:r>
              <a:rPr kumimoji="1" lang="en-US" altLang="zh-CN" dirty="0" smtClean="0"/>
              <a:t>Unit size, number of bathrooms, number of bedrooms</a:t>
            </a:r>
          </a:p>
          <a:p>
            <a:pPr>
              <a:buFont typeface="Wingdings" charset="2"/>
              <a:buChar char="l"/>
            </a:pPr>
            <a:r>
              <a:rPr kumimoji="1" lang="en-US" altLang="zh-CN" dirty="0" err="1" smtClean="0"/>
              <a:t>Neighbourhood</a:t>
            </a:r>
            <a:r>
              <a:rPr kumimoji="1" lang="en-US" altLang="zh-CN" dirty="0" smtClean="0"/>
              <a:t> scores:</a:t>
            </a:r>
          </a:p>
          <a:p>
            <a:pPr marL="0" indent="0">
              <a:buNone/>
            </a:pPr>
            <a:r>
              <a:rPr kumimoji="1" lang="en-US" altLang="zh-CN" dirty="0" smtClean="0"/>
              <a:t>Crime rate, transit, health, entertainment, community, education, employment, diversity, shopping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990758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Pairwise comparison model </a:t>
            </a:r>
            <a:endParaRPr kumimoji="1"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284163" y="1861075"/>
            <a:ext cx="8597352" cy="2200596"/>
          </a:xfrm>
        </p:spPr>
        <p:txBody>
          <a:bodyPr>
            <a:normAutofit/>
          </a:bodyPr>
          <a:lstStyle/>
          <a:p>
            <a:pPr>
              <a:lnSpc>
                <a:spcPts val="1760"/>
              </a:lnSpc>
            </a:pPr>
            <a:r>
              <a:rPr kumimoji="1" lang="en-US" altLang="zh-CN" sz="2200" dirty="0"/>
              <a:t>A</a:t>
            </a:r>
            <a:r>
              <a:rPr kumimoji="1" lang="en-US" altLang="zh-CN" sz="2200" dirty="0" smtClean="0"/>
              <a:t> </a:t>
            </a:r>
            <a:r>
              <a:rPr kumimoji="1" lang="en-US" altLang="zh-CN" sz="2200" dirty="0"/>
              <a:t>simple logistic </a:t>
            </a:r>
            <a:r>
              <a:rPr kumimoji="1" lang="en-US" altLang="zh-CN" sz="2200" dirty="0" smtClean="0"/>
              <a:t>regression+ deep neural network </a:t>
            </a:r>
            <a:r>
              <a:rPr kumimoji="1" lang="en-US" altLang="zh-CN" sz="2200" dirty="0"/>
              <a:t>model that takes raw feature values as </a:t>
            </a:r>
            <a:r>
              <a:rPr kumimoji="1" lang="en-US" altLang="zh-CN" sz="2200" dirty="0" smtClean="0"/>
              <a:t>inputs</a:t>
            </a:r>
            <a:r>
              <a:rPr kumimoji="1" lang="en-US" altLang="zh-CN" sz="2200" dirty="0"/>
              <a:t> </a:t>
            </a:r>
            <a:r>
              <a:rPr kumimoji="1" lang="en-US" altLang="zh-CN" sz="2200" dirty="0" smtClean="0"/>
              <a:t>and provides binary outputs.</a:t>
            </a:r>
          </a:p>
          <a:p>
            <a:pPr>
              <a:lnSpc>
                <a:spcPts val="1760"/>
              </a:lnSpc>
            </a:pPr>
            <a:r>
              <a:rPr kumimoji="1" lang="en-US" altLang="zh-CN" sz="2200" dirty="0" smtClean="0"/>
              <a:t>Applied </a:t>
            </a:r>
            <a:r>
              <a:rPr kumimoji="1" lang="en-US" altLang="zh-CN" sz="2200" dirty="0"/>
              <a:t>a </a:t>
            </a:r>
            <a:r>
              <a:rPr kumimoji="1" lang="en-US" altLang="zh-CN" sz="2200" dirty="0" err="1" smtClean="0"/>
              <a:t>softmax</a:t>
            </a:r>
            <a:r>
              <a:rPr kumimoji="1" lang="en-US" altLang="zh-CN" sz="2200" dirty="0" smtClean="0"/>
              <a:t> to </a:t>
            </a:r>
            <a:r>
              <a:rPr kumimoji="1" lang="en-US" altLang="zh-CN" sz="2200" dirty="0"/>
              <a:t>render the resulting predictions in the form of probabilities. </a:t>
            </a:r>
            <a:r>
              <a:rPr kumimoji="1" lang="en-US" altLang="zh-CN" sz="2200" dirty="0" smtClean="0"/>
              <a:t>The </a:t>
            </a:r>
            <a:r>
              <a:rPr kumimoji="1" lang="en-US" altLang="zh-CN" sz="2200" dirty="0"/>
              <a:t>output of the </a:t>
            </a:r>
            <a:r>
              <a:rPr kumimoji="1" lang="en-US" altLang="zh-CN" sz="2200" dirty="0" err="1" smtClean="0"/>
              <a:t>Softmax</a:t>
            </a:r>
            <a:r>
              <a:rPr kumimoji="1" lang="en-US" altLang="zh-CN" sz="2200" dirty="0" smtClean="0"/>
              <a:t> function can </a:t>
            </a:r>
            <a:r>
              <a:rPr kumimoji="1" lang="en-US" altLang="zh-CN" sz="2200" dirty="0"/>
              <a:t>be used to represent a categorical distribution, which stands for a probability distribution </a:t>
            </a:r>
            <a:r>
              <a:rPr kumimoji="1" lang="en-US" altLang="zh-CN" sz="2200" dirty="0" smtClean="0"/>
              <a:t>over 0 and 1. </a:t>
            </a:r>
          </a:p>
          <a:p>
            <a:endParaRPr kumimoji="1" lang="en-US" altLang="zh-CN" dirty="0"/>
          </a:p>
          <a:p>
            <a:pPr marL="0" indent="0">
              <a:buNone/>
            </a:pPr>
            <a:endParaRPr kumimoji="1" lang="en-US" altLang="zh-CN" dirty="0" smtClean="0"/>
          </a:p>
          <a:p>
            <a:endParaRPr kumimoji="1" lang="zh-CN" altLang="en-US" dirty="0"/>
          </a:p>
        </p:txBody>
      </p:sp>
      <p:pic>
        <p:nvPicPr>
          <p:cNvPr id="7" name="图片 6" descr="Screen Shot 2017-07-08 at 11.26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64" y="4778437"/>
            <a:ext cx="8597351" cy="438095"/>
          </a:xfrm>
          <a:prstGeom prst="rect">
            <a:avLst/>
          </a:prstGeom>
        </p:spPr>
      </p:pic>
      <p:pic>
        <p:nvPicPr>
          <p:cNvPr id="8" name="图片 7" descr="Screen Shot 2017-07-08 at 11.26.4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63" y="5216532"/>
            <a:ext cx="8574087" cy="517591"/>
          </a:xfrm>
          <a:prstGeom prst="rect">
            <a:avLst/>
          </a:prstGeom>
        </p:spPr>
      </p:pic>
      <p:pic>
        <p:nvPicPr>
          <p:cNvPr id="9" name="图片 8" descr="Screen Shot 2017-07-08 at 11.26.5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99" y="5828666"/>
            <a:ext cx="850900" cy="4191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311568" y="5828666"/>
            <a:ext cx="52426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Label = 1 means that unit1 is priced higher than unit2.</a:t>
            </a:r>
          </a:p>
          <a:p>
            <a:r>
              <a:rPr kumimoji="1" lang="en-US" altLang="zh-CN" dirty="0" smtClean="0"/>
              <a:t>Unit1 has a higher quality.</a:t>
            </a:r>
            <a:endParaRPr kumimoji="1" lang="zh-CN" altLang="en-US" dirty="0"/>
          </a:p>
        </p:txBody>
      </p:sp>
      <p:pic>
        <p:nvPicPr>
          <p:cNvPr id="11" name="图片 10" descr="Screen Shot 2017-07-08 at 11.31.29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1957" y="3739215"/>
            <a:ext cx="2195484" cy="770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140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 smtClean="0"/>
              <a:t>Experiment result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162" y="1299549"/>
            <a:ext cx="8574087" cy="5377687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sz="1800" dirty="0" smtClean="0"/>
              <a:t>Case1: Direct pairwise comparison without interactions</a:t>
            </a:r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 smtClean="0"/>
          </a:p>
          <a:p>
            <a:pPr marL="0" indent="0">
              <a:buNone/>
            </a:pPr>
            <a:r>
              <a:rPr kumimoji="1" lang="en-US" altLang="zh-CN" sz="1800" dirty="0" smtClean="0"/>
              <a:t>Case2: Direct pairwise comparison with interactions</a:t>
            </a:r>
          </a:p>
          <a:p>
            <a:pPr marL="0" indent="0">
              <a:buNone/>
            </a:pPr>
            <a:endParaRPr kumimoji="1" lang="en-US" altLang="zh-CN" sz="1800" dirty="0"/>
          </a:p>
          <a:p>
            <a:pPr marL="0" indent="0">
              <a:buNone/>
            </a:pPr>
            <a:endParaRPr kumimoji="1" lang="en-US" altLang="zh-CN" sz="1800" dirty="0" smtClean="0"/>
          </a:p>
          <a:p>
            <a:pPr marL="0" indent="0">
              <a:buNone/>
            </a:pPr>
            <a:r>
              <a:rPr kumimoji="1" lang="en-US" altLang="zh-CN" sz="1800" dirty="0" smtClean="0"/>
              <a:t>Case3: Euclidean distance with interactions</a:t>
            </a:r>
          </a:p>
          <a:p>
            <a:pPr marL="0" indent="0">
              <a:buNone/>
            </a:pPr>
            <a:endParaRPr kumimoji="1" lang="en-US" altLang="zh-CN" sz="1800" dirty="0" smtClean="0"/>
          </a:p>
          <a:p>
            <a:pPr marL="0" indent="0">
              <a:buNone/>
            </a:pPr>
            <a:endParaRPr kumimoji="1" lang="zh-CN" altLang="en-US" sz="1800" dirty="0"/>
          </a:p>
        </p:txBody>
      </p:sp>
      <p:pic>
        <p:nvPicPr>
          <p:cNvPr id="4" name="图片 3" descr="Screen Shot 2017-07-08 at 11.33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63" y="1697602"/>
            <a:ext cx="4493726" cy="1458681"/>
          </a:xfrm>
          <a:prstGeom prst="rect">
            <a:avLst/>
          </a:prstGeom>
        </p:spPr>
      </p:pic>
      <p:pic>
        <p:nvPicPr>
          <p:cNvPr id="5" name="图片 4" descr="without interaction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4853" y="1299549"/>
            <a:ext cx="3063396" cy="1700197"/>
          </a:xfrm>
          <a:prstGeom prst="rect">
            <a:avLst/>
          </a:prstGeom>
        </p:spPr>
      </p:pic>
      <p:pic>
        <p:nvPicPr>
          <p:cNvPr id="8" name="图片 7" descr="Screen Shot 2017-07-08 at 11.40.02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21" y="3476294"/>
            <a:ext cx="4320221" cy="1138669"/>
          </a:xfrm>
          <a:prstGeom prst="rect">
            <a:avLst/>
          </a:prstGeom>
        </p:spPr>
      </p:pic>
      <p:pic>
        <p:nvPicPr>
          <p:cNvPr id="9" name="图片 8" descr="with interactions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4853" y="3156283"/>
            <a:ext cx="3002676" cy="1722753"/>
          </a:xfrm>
          <a:prstGeom prst="rect">
            <a:avLst/>
          </a:prstGeom>
        </p:spPr>
      </p:pic>
      <p:pic>
        <p:nvPicPr>
          <p:cNvPr id="11" name="图片 10" descr="Screen Shot 2017-07-08 at 11.42.16 P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68" y="5040431"/>
            <a:ext cx="4295073" cy="1013045"/>
          </a:xfrm>
          <a:prstGeom prst="rect">
            <a:avLst/>
          </a:prstGeom>
        </p:spPr>
      </p:pic>
      <p:pic>
        <p:nvPicPr>
          <p:cNvPr id="12" name="图片 11" descr="euclidean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4854" y="4987210"/>
            <a:ext cx="3002676" cy="169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352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光谱">
  <a:themeElements>
    <a:clrScheme name="天空">
      <a:dk1>
        <a:sysClr val="windowText" lastClr="000000"/>
      </a:dk1>
      <a:lt1>
        <a:sysClr val="window" lastClr="FFFFFF"/>
      </a:lt1>
      <a:dk2>
        <a:srgbClr val="1782BF"/>
      </a:dk2>
      <a:lt2>
        <a:srgbClr val="62BCE9"/>
      </a:lt2>
      <a:accent1>
        <a:srgbClr val="073779"/>
      </a:accent1>
      <a:accent2>
        <a:srgbClr val="8FD9FB"/>
      </a:accent2>
      <a:accent3>
        <a:srgbClr val="FFCC00"/>
      </a:accent3>
      <a:accent4>
        <a:srgbClr val="EB6615"/>
      </a:accent4>
      <a:accent5>
        <a:srgbClr val="C76402"/>
      </a:accent5>
      <a:accent6>
        <a:srgbClr val="B523B4"/>
      </a:accent6>
      <a:hlink>
        <a:srgbClr val="FFDE26"/>
      </a:hlink>
      <a:folHlink>
        <a:srgbClr val="DEBE00"/>
      </a:folHlink>
    </a:clrScheme>
    <a:fontScheme name="Spectrum">
      <a:majorFont>
        <a:latin typeface="Corbe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kumimoji="1" dirty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光谱.thmx</Template>
  <TotalTime>195</TotalTime>
  <Words>494</Words>
  <Application>Microsoft Macintosh PowerPoint</Application>
  <PresentationFormat>全屏显示(4:3)</PresentationFormat>
  <Paragraphs>60</Paragraphs>
  <Slides>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0" baseType="lpstr">
      <vt:lpstr>光谱</vt:lpstr>
      <vt:lpstr>   Machine Learning  with its application in condominium market</vt:lpstr>
      <vt:lpstr>What is machine learning?</vt:lpstr>
      <vt:lpstr>Supervised Learning</vt:lpstr>
      <vt:lpstr>Unsupervised Learning</vt:lpstr>
      <vt:lpstr>Deep Learning</vt:lpstr>
      <vt:lpstr>Tridel Data Analytics</vt:lpstr>
      <vt:lpstr>PowerPoint 演示文稿</vt:lpstr>
      <vt:lpstr>Pairwise comparison model </vt:lpstr>
      <vt:lpstr>Experiment result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Machine Learning  with its application in condominium market</dc:title>
  <dc:creator>钱可晋 QIAN</dc:creator>
  <cp:lastModifiedBy>钱可晋 QIAN</cp:lastModifiedBy>
  <cp:revision>20</cp:revision>
  <dcterms:created xsi:type="dcterms:W3CDTF">2017-07-09T00:34:17Z</dcterms:created>
  <dcterms:modified xsi:type="dcterms:W3CDTF">2017-07-09T03:49:57Z</dcterms:modified>
</cp:coreProperties>
</file>

<file path=docProps/thumbnail.jpeg>
</file>